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85" r:id="rId2"/>
    <p:sldId id="281" r:id="rId3"/>
    <p:sldId id="263" r:id="rId4"/>
    <p:sldId id="264" r:id="rId5"/>
    <p:sldId id="265" r:id="rId6"/>
    <p:sldId id="266" r:id="rId7"/>
    <p:sldId id="267" r:id="rId8"/>
    <p:sldId id="283" r:id="rId9"/>
    <p:sldId id="282" r:id="rId10"/>
    <p:sldId id="284" r:id="rId11"/>
    <p:sldId id="268" r:id="rId12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5199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3195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28533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8521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469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2829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1335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0157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3471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84425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615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81273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9570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90627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59340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0020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A0725-9A43-4C5B-AEF9-3B33AF4BE34A}" type="datetimeFigureOut">
              <a:rPr lang="ro-RO" smtClean="0"/>
              <a:t>29.04.2026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950DEDC-C398-447B-B397-7214B165885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5308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b="1" dirty="0"/>
              <a:t>MANAGEMENTUL DE CAZ </a:t>
            </a:r>
            <a:r>
              <a:rPr lang="fr-FR" b="1" dirty="0" err="1"/>
              <a:t>pentru</a:t>
            </a:r>
            <a:r>
              <a:rPr lang="fr-FR" b="1" dirty="0"/>
              <a:t> </a:t>
            </a:r>
            <a:r>
              <a:rPr lang="fr-FR" b="1" dirty="0" err="1"/>
              <a:t>elevii</a:t>
            </a:r>
            <a:r>
              <a:rPr lang="fr-FR" b="1" dirty="0"/>
              <a:t> </a:t>
            </a:r>
            <a:r>
              <a:rPr lang="fr-FR" b="1" dirty="0" err="1"/>
              <a:t>cu</a:t>
            </a:r>
            <a:r>
              <a:rPr lang="fr-FR" b="1" dirty="0"/>
              <a:t> CES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spc="-20" dirty="0">
                <a:latin typeface="Arial" panose="020B0604020202020204" pitchFamily="34" charset="0"/>
                <a:ea typeface="Times New Roman" panose="02020603050405020304" pitchFamily="18" charset="0"/>
              </a:rPr>
              <a:t>ETAPA DE PLANIFICARE</a:t>
            </a: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83340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Părintele depune la unitatea de învățământ certificatul de orientare școlară și profesională, însoțit de dosarul medical si planul de abilitare-reabilitare emis de DGASPC Giurgiu (doar pentru elevii care au certificat de handicap)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1805" y="698269"/>
            <a:ext cx="7664333" cy="1816331"/>
          </a:xfrm>
        </p:spPr>
        <p:txBody>
          <a:bodyPr/>
          <a:lstStyle/>
          <a:p>
            <a:endParaRPr lang="ro-RO" dirty="0" smtClean="0"/>
          </a:p>
          <a:p>
            <a:r>
              <a:rPr lang="en-US" b="1" spc="-20" dirty="0">
                <a:latin typeface="Arial" panose="020B0604020202020204" pitchFamily="34" charset="0"/>
                <a:ea typeface="Times New Roman" panose="02020603050405020304" pitchFamily="18" charset="0"/>
              </a:rPr>
              <a:t>MANAGEMENTUL DE CAZ IN ETAPA DE PLANIFICARE</a:t>
            </a:r>
            <a:endParaRPr lang="ro-RO" dirty="0"/>
          </a:p>
          <a:p>
            <a:endParaRPr lang="ro-RO" dirty="0" smtClean="0"/>
          </a:p>
          <a:p>
            <a:r>
              <a:rPr lang="ro-RO" b="1" dirty="0" smtClean="0"/>
              <a:t>PASUL 1.</a:t>
            </a:r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419729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PASUL 2</a:t>
            </a:r>
            <a:b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o-RO" b="1" dirty="0"/>
              <a:t>A</a:t>
            </a:r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Stabilirea responsabilului de caz: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Termen: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În termen de 5 zile de la primirea certificatului de orientare școlară și profesională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eliberat de CJRAE/CMBRAE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Responsabilitate: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Directorul unității de învățământ desemnează responsabilul de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caz prin decizie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Cine poate fi responsabil de caz: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Cadrul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didactic cu funcția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învățător sau diriginte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Stabilirea echipei multidisciplinare</a:t>
            </a:r>
          </a:p>
          <a:p>
            <a:pPr lvl="0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Termen: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În termen de 5 zile de la primirea certificatului de orientare școlară și profesională eliberat de CJRAE/CMBRAE.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Responsabilitate: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Directorul unității de învățământ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emite decizie pentru echipa multidisciplinară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 cine este formată echipa multidisciplinară: </a:t>
            </a:r>
            <a:r>
              <a:rPr lang="ro-R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o-RO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oti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profesorii care predau la clasa respectivă</a:t>
            </a:r>
          </a:p>
        </p:txBody>
      </p:sp>
    </p:spTree>
    <p:extLst>
      <p:ext uri="{BB962C8B-B14F-4D97-AF65-F5344CB8AC3E}">
        <p14:creationId xmlns:p14="http://schemas.microsoft.com/office/powerpoint/2010/main" val="290748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Pasul 3.</a:t>
            </a:r>
            <a:b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b="1" dirty="0"/>
              <a:t>2. Colectarea informațiilor și evaluarea inițială:</a:t>
            </a:r>
            <a:endParaRPr lang="ro-RO" sz="2400" dirty="0"/>
          </a:p>
          <a:p>
            <a:pPr lvl="0"/>
            <a:r>
              <a:rPr lang="ro-RO" b="1" dirty="0"/>
              <a:t>Termen:</a:t>
            </a:r>
            <a:r>
              <a:rPr lang="ro-RO" dirty="0"/>
              <a:t> În primele 10 zile de la desemnare.</a:t>
            </a:r>
            <a:endParaRPr lang="ro-RO" sz="2400" dirty="0"/>
          </a:p>
          <a:p>
            <a:pPr lvl="0"/>
            <a:r>
              <a:rPr lang="ro-RO" b="1" dirty="0"/>
              <a:t>Responsabilitate:</a:t>
            </a:r>
            <a:r>
              <a:rPr lang="ro-RO" dirty="0"/>
              <a:t> Responsabilul de </a:t>
            </a:r>
            <a:r>
              <a:rPr lang="ro-RO" dirty="0" smtClean="0"/>
              <a:t>caz </a:t>
            </a:r>
            <a:r>
              <a:rPr lang="ro-RO" dirty="0"/>
              <a:t>în colaborare cu echipa multidisciplinară din școală </a:t>
            </a:r>
            <a:r>
              <a:rPr lang="ro-RO" dirty="0" smtClean="0"/>
              <a:t>.</a:t>
            </a:r>
            <a:endParaRPr lang="ro-RO" sz="2400" dirty="0"/>
          </a:p>
          <a:p>
            <a:pPr lvl="0"/>
            <a:r>
              <a:rPr lang="ro-RO" b="1" dirty="0"/>
              <a:t>Activități:</a:t>
            </a:r>
            <a:r>
              <a:rPr lang="ro-RO" dirty="0"/>
              <a:t> </a:t>
            </a:r>
            <a:endParaRPr lang="ro-RO" sz="2400" dirty="0"/>
          </a:p>
          <a:p>
            <a:pPr lvl="1"/>
            <a:r>
              <a:rPr lang="ro-RO" dirty="0"/>
              <a:t>Colectarea documentelor relevante (certificat de orientare, rapoarte medicale, evaluări psihologice).</a:t>
            </a:r>
            <a:endParaRPr lang="ro-RO" sz="2000" dirty="0"/>
          </a:p>
          <a:p>
            <a:pPr lvl="1"/>
            <a:r>
              <a:rPr lang="ro-RO" dirty="0"/>
              <a:t>Observarea copilului în context școlar.</a:t>
            </a:r>
            <a:endParaRPr lang="ro-RO" sz="2000" dirty="0"/>
          </a:p>
          <a:p>
            <a:pPr lvl="1"/>
            <a:r>
              <a:rPr lang="ro-RO" dirty="0"/>
              <a:t>Discuții cu părinții/reprezentantul legal.</a:t>
            </a:r>
            <a:endParaRPr lang="ro-RO" sz="2000" dirty="0"/>
          </a:p>
          <a:p>
            <a:pPr lvl="1"/>
            <a:r>
              <a:rPr lang="ro-RO" dirty="0"/>
              <a:t>Evaluarea inițială a nivelului de dezvoltare, a abilităților și dificultăților copilului.</a:t>
            </a:r>
            <a:endParaRPr lang="ro-RO" sz="2000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6642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Pasul 4.</a:t>
            </a:r>
            <a:b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ELABORAREA PSI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Proiectul/planul </a:t>
            </a:r>
            <a:r>
              <a:rPr lang="ro-R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Planului 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Servicii Individualizat </a:t>
            </a:r>
            <a:r>
              <a:rPr lang="ro-R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PSI)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pentru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Copiii cu CES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 elaborat de responsabilul de caz și echipa multidisciplinară, cu consultarea SEOSP, a profesioniștilor care au participat la evaluarea complexă, a părinților/reprezentantului legal.</a:t>
            </a:r>
          </a:p>
          <a:p>
            <a:pPr lvl="0" algn="just"/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Termen: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În primele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de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zile de la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numirea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responsabilului de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caz.</a:t>
            </a:r>
          </a:p>
          <a:p>
            <a:pPr algn="just"/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Activități: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Echipa extinsă colaborează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pentru a identifica și a sprijini nevoile educaționale ale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copilului/copiilor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CES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Proiectul/planul PSI trebuie avizat de conducerea unității de învățământ și semnat de părintele/reprezentantul legal al copilului cu CES.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255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Pasul 5.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531" y="2133600"/>
            <a:ext cx="1037408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b="1" dirty="0"/>
              <a:t> </a:t>
            </a:r>
            <a:r>
              <a:rPr lang="ro-RO" b="1" dirty="0" smtClean="0"/>
              <a:t>  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roiectul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COSP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CJRAE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Giurgiu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aprobare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adres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naintare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ermen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vizarea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acestuia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conducerea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unității 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învățământ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copilul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nscris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Unitatea de învățământ și responsabilul de caz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800" b="1" dirty="0"/>
          </a:p>
        </p:txBody>
      </p:sp>
    </p:spTree>
    <p:extLst>
      <p:ext uri="{BB962C8B-B14F-4D97-AF65-F5344CB8AC3E}">
        <p14:creationId xmlns:p14="http://schemas.microsoft.com/office/powerpoint/2010/main" val="293824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spc="-2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Pasul 6.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713" y="1905001"/>
            <a:ext cx="10581899" cy="4553988"/>
          </a:xfrm>
        </p:spPr>
        <p:txBody>
          <a:bodyPr>
            <a:normAutofit/>
          </a:bodyPr>
          <a:lstStyle/>
          <a:p>
            <a:pPr algn="just" eaLnBrk="0" fontAlgn="base" hangingPunct="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COSP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aprobare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î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exemplare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aprobare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termen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5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lucr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toare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COSP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transmite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exemplar al PSI, cu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mentiunea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Aprobat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o-R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sz="2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edin</a:t>
            </a:r>
            <a:r>
              <a:rPr lang="ro-RO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SOSP din data de...."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unit</a:t>
            </a:r>
            <a:r>
              <a:rPr lang="ro-RO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nv</a:t>
            </a:r>
            <a:r>
              <a:rPr lang="ro-RO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ăță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 înscris elevul.</a:t>
            </a:r>
            <a:endParaRPr lang="ro-RO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TERMEN: 5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lucr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toare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finalizarea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sedint</a:t>
            </a:r>
            <a:r>
              <a:rPr lang="ro-RO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COSP</a:t>
            </a:r>
            <a:endParaRPr lang="ro-RO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RESPONSABIL: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asistentul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 din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SEOSP</a:t>
            </a:r>
            <a:endParaRPr lang="ro-RO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1125"/>
              </a:spcAft>
              <a:buNone/>
            </a:pPr>
            <a:r>
              <a:rPr lang="ro-RO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19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Modificările </a:t>
            </a:r>
            <a:r>
              <a:rPr lang="ro-RO" sz="1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survenite în evoluția școlară a copilului </a:t>
            </a:r>
            <a:r>
              <a:rPr lang="ro-RO" sz="1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 repetenție, schimbarea numelui, schimbarea reprezentantului legal, schimbarea unității școlare, revizuirea gradului de handicap grav ce prevede facilitator în planul de servicii </a:t>
            </a:r>
            <a:r>
              <a:rPr lang="ro-RO" sz="19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psihoeducaționale</a:t>
            </a:r>
            <a:r>
              <a:rPr lang="ro-RO" sz="1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o-RO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și/sau </a:t>
            </a:r>
            <a:r>
              <a:rPr lang="ro-RO" sz="19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modificarea echipei multidisciplinare </a:t>
            </a:r>
            <a:r>
              <a:rPr lang="ro-RO" sz="19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atrag </a:t>
            </a:r>
            <a:r>
              <a:rPr lang="ro-RO" sz="1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după sine </a:t>
            </a:r>
            <a:r>
              <a:rPr lang="ro-RO" sz="19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revizuirea planului </a:t>
            </a:r>
            <a:r>
              <a:rPr lang="ro-RO" sz="19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și transmiterea lui la Comisia de Orientare Școlară și Profesională pentru a fi aprobat. </a:t>
            </a:r>
            <a:endParaRPr lang="ro-RO" sz="19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/>
            <a:endParaRPr lang="ro-RO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3038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Pasul 7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Unitatea de învățământ încheie contract cu familia.</a:t>
            </a:r>
          </a:p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Termen: 5 zile de la primirea PSI-ului aprobat în COSP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 : Directorul unității de învățământ </a:t>
            </a:r>
          </a:p>
          <a:p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Unitatea de învățământ transmite familiei PSI-</a:t>
            </a:r>
            <a:r>
              <a:rPr lang="ro-R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în copie,”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onform cu originalul” certificată de către directorul școlii, PSI-</a:t>
            </a:r>
            <a:r>
              <a:rPr lang="ro-R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fiind anexa contractului cu familia.</a:t>
            </a:r>
          </a:p>
          <a:p>
            <a:pPr marL="457200" lvl="1" indent="0">
              <a:buNone/>
            </a:pP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Fiecare revizuire a PSI-ului atrage după sine și revizuirea contractului cu familia.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77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 –urile și adaptările curriculare </a:t>
            </a:r>
            <a:endParaRPr lang="ro-RO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b="1" dirty="0" smtClean="0"/>
              <a:t>Planurile de intervenție personalizată si adaptările curriculare </a:t>
            </a:r>
            <a:r>
              <a:rPr lang="ro-RO" dirty="0" smtClean="0"/>
              <a:t>se </a:t>
            </a:r>
            <a:r>
              <a:rPr lang="ro-RO" dirty="0"/>
              <a:t>întocmesc </a:t>
            </a:r>
            <a:r>
              <a:rPr lang="ro-RO" dirty="0" smtClean="0"/>
              <a:t>pentru fiecare disciplină de studiu.</a:t>
            </a:r>
          </a:p>
          <a:p>
            <a:r>
              <a:rPr lang="ro-RO" dirty="0" smtClean="0"/>
              <a:t>Termen: </a:t>
            </a:r>
          </a:p>
          <a:p>
            <a:pPr marL="0" indent="0">
              <a:buNone/>
            </a:pPr>
            <a:r>
              <a:rPr lang="ro-RO" dirty="0"/>
              <a:t>-</a:t>
            </a:r>
            <a:r>
              <a:rPr lang="ro-RO" b="1" dirty="0" smtClean="0"/>
              <a:t>adaptarea curriculară </a:t>
            </a:r>
            <a:r>
              <a:rPr lang="ro-RO" dirty="0" smtClean="0"/>
              <a:t>în maximum 10 zile de la depunerea certificatului de orientare școlară și profesională</a:t>
            </a:r>
          </a:p>
          <a:p>
            <a:pPr marL="0" indent="0">
              <a:buNone/>
            </a:pPr>
            <a:r>
              <a:rPr lang="ro-RO" dirty="0" smtClean="0"/>
              <a:t>-</a:t>
            </a:r>
            <a:r>
              <a:rPr lang="ro-RO" dirty="0"/>
              <a:t> </a:t>
            </a:r>
            <a:r>
              <a:rPr lang="ro-RO" b="1" dirty="0"/>
              <a:t>Planurile de intervenție personalizată </a:t>
            </a:r>
            <a:r>
              <a:rPr lang="ro-RO" dirty="0" smtClean="0"/>
              <a:t>în maximum 15 zile de la </a:t>
            </a:r>
            <a:r>
              <a:rPr lang="ro-RO" dirty="0"/>
              <a:t>depunerea certificatului de orientare școlară și </a:t>
            </a:r>
            <a:r>
              <a:rPr lang="ro-RO" dirty="0" smtClean="0"/>
              <a:t>profesională</a:t>
            </a:r>
          </a:p>
          <a:p>
            <a:r>
              <a:rPr lang="ro-RO" dirty="0" smtClean="0"/>
              <a:t>Responsabil: Fiecare profesor pentru disciplina pe care o predă.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19067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Monitorizare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Membrii echipei multidisciplinare întocmesc rapoarte individuale de monitorizare și le transmit responsabilului de caz, la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sfârșitul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unui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 </a:t>
            </a:r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 la sfârșitul anului școlar, după încheierea situației școlare;</a:t>
            </a:r>
          </a:p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Responsabilul de caz, pe baza rapoartelor individuale de monitorizare primite, întocmește raportul de monitorizare si-l transmite comisiei interne de evaluare continuă din școală, pentru avizare ( termen pentru avizare: 5 zile de la elaborare</a:t>
            </a:r>
          </a:p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Directorul unității de învățământ aprobă raportul în termen de 5 zile de la avizare și-l transmite către COSP, în 3 exemplare, cu adresă de înaintare spre avizare. 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86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pPr algn="ctr"/>
            <a:endParaRPr lang="ro-R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4524"/>
            <a:ext cx="11049000" cy="5312439"/>
          </a:xfrm>
        </p:spPr>
        <p:txBody>
          <a:bodyPr>
            <a:normAutofit fontScale="92500" lnSpcReduction="20000"/>
          </a:bodyPr>
          <a:lstStyle/>
          <a:p>
            <a:pPr algn="just" eaLnBrk="0" fontAlgn="base" hangingPunct="0"/>
            <a:r>
              <a:rPr lang="en-U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unitate</a:t>
            </a:r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nv</a:t>
            </a:r>
            <a:r>
              <a:rPr lang="ro-RO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ățământ</a:t>
            </a:r>
            <a:r>
              <a:rPr lang="ro-RO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î</a:t>
            </a:r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se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afl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dizabilit</a:t>
            </a:r>
            <a:r>
              <a:rPr lang="ro-RO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CES include 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o-RO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egulamentul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organizare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functionare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aprobarea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prezentei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facilitatorului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unitatea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o-RO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î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nv</a:t>
            </a:r>
            <a:r>
              <a:rPr lang="ro-RO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ățământ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precum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organizare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</a:t>
            </a:r>
            <a:r>
              <a:rPr lang="ro-RO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ăț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acestora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Pentru copiii cu grad de </a:t>
            </a:r>
            <a:r>
              <a:rPr lang="ro-RO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fandicap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grav, cu asistent personal, părinții/reprezentantul legal asigură obligatoriu facilitator</a:t>
            </a:r>
            <a:endParaRPr lang="ro-RO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Facilitatorul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asistentul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persoan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numit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recomandat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parin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reprezentantul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</a:t>
            </a:r>
            <a:endParaRPr lang="ro-RO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0" fontAlgn="base" hangingPunct="0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Includerea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facilitatorului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în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planul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individualizate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face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 eaLnBrk="0" fontAlgn="base" hangingPunct="0">
              <a:buNone/>
            </a:pP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 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solicitarea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ilor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reprezentantului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legal, </a:t>
            </a:r>
            <a:endParaRPr lang="ro-RO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0" fontAlgn="base" hangingPunct="0">
              <a:buNone/>
            </a:pPr>
            <a:r>
              <a:rPr lang="ro-RO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 </a:t>
            </a:r>
            <a:r>
              <a:rPr lang="ro-RO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solicitarea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profesionist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echipei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multidisciplinare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 la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elaborarea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PSI, cu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acordul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o-RO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ilor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reprezentantului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legal.</a:t>
            </a:r>
            <a:endParaRPr lang="ro-RO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464199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375</TotalTime>
  <Words>822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Wisp</vt:lpstr>
      <vt:lpstr>MANAGEMENTUL DE CAZ pentru elevii cu CES</vt:lpstr>
      <vt:lpstr>Părintele depune la unitatea de învățământ certificatul de orientare școlară și profesională, însoțit de dosarul medical si planul de abilitare-reabilitare emis de DGASPC Giurgiu (doar pentru elevii care au certificat de handicap)</vt:lpstr>
      <vt:lpstr>PASUL 2 </vt:lpstr>
      <vt:lpstr>Pasul 3. </vt:lpstr>
      <vt:lpstr>Pasul 4. ELABORAREA PSI</vt:lpstr>
      <vt:lpstr>Pasul 5.</vt:lpstr>
      <vt:lpstr>Pasul 6.</vt:lpstr>
      <vt:lpstr>Pasul 7</vt:lpstr>
      <vt:lpstr>PIP –urile și adaptările curriculare </vt:lpstr>
      <vt:lpstr>Monitorizare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Inv Primar</dc:creator>
  <cp:lastModifiedBy>Inv Primar</cp:lastModifiedBy>
  <cp:revision>37</cp:revision>
  <dcterms:created xsi:type="dcterms:W3CDTF">2025-03-17T11:22:10Z</dcterms:created>
  <dcterms:modified xsi:type="dcterms:W3CDTF">2026-04-29T05:43:11Z</dcterms:modified>
</cp:coreProperties>
</file>